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336" r:id="rId2"/>
    <p:sldId id="340" r:id="rId3"/>
    <p:sldId id="257" r:id="rId4"/>
    <p:sldId id="331" r:id="rId5"/>
    <p:sldId id="332" r:id="rId6"/>
    <p:sldId id="333" r:id="rId7"/>
    <p:sldId id="335" r:id="rId8"/>
    <p:sldId id="305" r:id="rId9"/>
    <p:sldId id="304" r:id="rId10"/>
    <p:sldId id="323" r:id="rId11"/>
    <p:sldId id="322" r:id="rId12"/>
    <p:sldId id="302" r:id="rId13"/>
    <p:sldId id="303" r:id="rId14"/>
    <p:sldId id="258" r:id="rId15"/>
    <p:sldId id="259" r:id="rId16"/>
    <p:sldId id="263" r:id="rId17"/>
    <p:sldId id="266" r:id="rId18"/>
    <p:sldId id="264" r:id="rId19"/>
    <p:sldId id="337" r:id="rId20"/>
    <p:sldId id="338" r:id="rId21"/>
    <p:sldId id="339" r:id="rId22"/>
    <p:sldId id="269" r:id="rId23"/>
    <p:sldId id="272" r:id="rId24"/>
    <p:sldId id="270" r:id="rId25"/>
    <p:sldId id="306" r:id="rId26"/>
    <p:sldId id="307" r:id="rId27"/>
    <p:sldId id="271" r:id="rId28"/>
    <p:sldId id="308" r:id="rId29"/>
    <p:sldId id="265" r:id="rId30"/>
    <p:sldId id="321" r:id="rId31"/>
    <p:sldId id="287" r:id="rId32"/>
    <p:sldId id="297" r:id="rId33"/>
    <p:sldId id="298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1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0E9F596-A643-4CB7-86CF-F988B35649A1}">
          <p14:sldIdLst>
            <p14:sldId id="336"/>
            <p14:sldId id="340"/>
            <p14:sldId id="257"/>
            <p14:sldId id="331"/>
            <p14:sldId id="332"/>
            <p14:sldId id="333"/>
            <p14:sldId id="335"/>
            <p14:sldId id="305"/>
            <p14:sldId id="304"/>
            <p14:sldId id="323"/>
            <p14:sldId id="322"/>
            <p14:sldId id="302"/>
            <p14:sldId id="303"/>
            <p14:sldId id="258"/>
            <p14:sldId id="259"/>
            <p14:sldId id="263"/>
            <p14:sldId id="266"/>
            <p14:sldId id="264"/>
            <p14:sldId id="337"/>
            <p14:sldId id="338"/>
            <p14:sldId id="339"/>
            <p14:sldId id="269"/>
            <p14:sldId id="272"/>
            <p14:sldId id="270"/>
            <p14:sldId id="306"/>
            <p14:sldId id="307"/>
            <p14:sldId id="271"/>
            <p14:sldId id="308"/>
            <p14:sldId id="265"/>
            <p14:sldId id="321"/>
            <p14:sldId id="287"/>
            <p14:sldId id="297"/>
            <p14:sldId id="298"/>
            <p14:sldId id="324"/>
            <p14:sldId id="325"/>
            <p14:sldId id="326"/>
            <p14:sldId id="327"/>
            <p14:sldId id="328"/>
            <p14:sldId id="329"/>
            <p14:sldId id="330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97725-EE5A-4359-97AA-B061AE64C9D6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F1DA-811E-4373-AF53-CC1A28DA0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5654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B4C7-9B30-4A3D-8C35-A6A8E28CBD1A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D848-9D51-49F4-96BF-75CDD1BA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265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C3D1-6FBC-42B0-91ED-CB19156247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725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62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>
                <a:cs typeface="Times New Roman" pitchFamily="18" charset="0"/>
              </a:rPr>
              <a:t>Teaching tip</a:t>
            </a:r>
          </a:p>
          <a:p>
            <a:r>
              <a:rPr lang="en-US">
                <a:ea typeface="Times" pitchFamily="34" charset="0"/>
                <a:cs typeface="Times" pitchFamily="34" charset="0"/>
              </a:rPr>
              <a:t>A good exercise to relate the importance of making data meaningful is to list some random numbers on the board. Then ask what they mean. Without a title, the numbers have no meaning. Once a title is presented, the numbers make sense.</a:t>
            </a: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559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AAED-24E4-4363-A3CF-287BD0999483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09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0AC7-5947-4AEF-BF2F-85C0D67CA8E2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39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AF85-3054-4180-BBE2-3084511A66D9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90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14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09EB-C365-48C6-A00B-AD0C2BC22334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85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0365-82E1-448A-A0D6-FB6C9DC9CF40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8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133C-FF5B-499F-A3AC-89866038EE61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20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208-6290-40AE-91B4-90CB3D0CA571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4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76D-B3B0-4844-A510-A3F415D84046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57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CAB0-98FB-416C-BEBF-005B585F0DA6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15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8896-A692-45A9-95DD-4179F4DD3BF0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74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F5AA-AF69-4DD3-8F33-0EAFBA5193C0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50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48E1-C391-4112-89D8-FE8EA0F3AEAC}" type="datetime1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7A39-4968-4096-B38B-F42FE43D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5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highered.mcgraw-hill.com/sites/0072978902/student_view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81000"/>
            <a:ext cx="756699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CSC141- Introduction to Computer Programming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1988841"/>
            <a:ext cx="8280920" cy="3268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Teacher:</a:t>
            </a:r>
          </a:p>
          <a:p>
            <a:pPr marL="0" indent="0" algn="ctr"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MUMTAZ MUSTEHSAN</a:t>
            </a:r>
          </a:p>
          <a:p>
            <a:pPr marL="0" indent="0" algn="ctr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</a:t>
            </a: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 smtClean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0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329625"/>
            <a:ext cx="3645550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Other References 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418" y="1371600"/>
            <a:ext cx="8478982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6418" y="1055906"/>
            <a:ext cx="8021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An Introduction to Programming with C++</a:t>
            </a:r>
          </a:p>
          <a:p>
            <a:pPr marL="457200" lvl="0"/>
            <a:r>
              <a:rPr lang="en-US" sz="2400" dirty="0" smtClean="0">
                <a:solidFill>
                  <a:prstClr val="black"/>
                </a:solidFill>
              </a:rPr>
              <a:t>By Diane Zak, Publisher Course Technology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 Laboratory Course in C++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By Nell Dale, University of Texas,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Austin Jones and Bartlett  Publisher</a:t>
            </a:r>
          </a:p>
          <a:p>
            <a:pPr lvl="0"/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2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55645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Demo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077200" cy="49831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Each registered student should </a:t>
            </a:r>
            <a:r>
              <a:rPr lang="en-US" sz="2400" dirty="0" smtClean="0"/>
              <a:t>have Access </a:t>
            </a:r>
            <a:r>
              <a:rPr lang="en-US" sz="2400" dirty="0"/>
              <a:t>to the computer having Visual C++ installed on it.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Students will be demonstrated to setup Visual C++ environment at their home or resource centers.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At the end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class lessons, almost all the concepts discussed in the lectures will be demonstrated in the Visual C++ environment. 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student must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practice each lesson by him/her self 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apply theoretical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knowledge gained in the lessons hands on in the Visual C++ environment.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CSC141 Introduction to Computer Programming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7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1779654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Delivery</a:t>
            </a: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350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32 lectures including hands on demonstrations</a:t>
            </a:r>
          </a:p>
          <a:p>
            <a:r>
              <a:rPr lang="en-US" sz="2400" dirty="0" smtClean="0"/>
              <a:t>4 Quizzes</a:t>
            </a:r>
          </a:p>
          <a:p>
            <a:r>
              <a:rPr lang="en-US" sz="2400" dirty="0" smtClean="0"/>
              <a:t>4 Assignment</a:t>
            </a:r>
          </a:p>
          <a:p>
            <a:r>
              <a:rPr lang="en-US" sz="2400" dirty="0" smtClean="0"/>
              <a:t>Midterm Examination</a:t>
            </a:r>
          </a:p>
          <a:p>
            <a:r>
              <a:rPr lang="en-US" sz="2400" dirty="0" smtClean="0"/>
              <a:t>Terminal Examination</a:t>
            </a:r>
          </a:p>
          <a:p>
            <a:r>
              <a:rPr lang="en-US" sz="2400" dirty="0" smtClean="0"/>
              <a:t>Practice: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Exercises, Quizzes, Assignments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8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580" y="2837021"/>
            <a:ext cx="6992619" cy="584775"/>
          </a:xfr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Fundamentals </a:t>
            </a: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of Computer Concepts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7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431"/>
            <a:ext cx="1983235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Computer</a:t>
            </a: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computer is a programmable, multiuse machine that accepts data, ( raw facts and figures) and process ,or manipulates, it into information.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“processed data on a computer is called information”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667000"/>
            <a:ext cx="2347117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Information:</a:t>
            </a: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4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3750"/>
            <a:ext cx="5673348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Parts of the Computer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Building Blocks of computer system</a:t>
            </a:r>
            <a:endParaRPr lang="en-US" sz="2400" dirty="0"/>
          </a:p>
          <a:p>
            <a:pPr lvl="1"/>
            <a:r>
              <a:rPr lang="en-US" sz="2400" dirty="0" smtClean="0"/>
              <a:t>Data (information)</a:t>
            </a:r>
          </a:p>
          <a:p>
            <a:pPr lvl="1"/>
            <a:r>
              <a:rPr lang="en-US" sz="2400" dirty="0" smtClean="0"/>
              <a:t>User</a:t>
            </a:r>
          </a:p>
          <a:p>
            <a:pPr lvl="1"/>
            <a:r>
              <a:rPr lang="en-US" sz="2400" dirty="0" smtClean="0"/>
              <a:t>Hardware</a:t>
            </a:r>
            <a:endParaRPr lang="en-US" sz="2400" dirty="0"/>
          </a:p>
          <a:p>
            <a:pPr lvl="1"/>
            <a:r>
              <a:rPr lang="en-US" sz="2400" dirty="0" smtClean="0"/>
              <a:t>Software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pic>
        <p:nvPicPr>
          <p:cNvPr id="4103" name="Picture 7" descr="D:\My Documents\!books\norton im\chapter1\part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810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3750"/>
            <a:ext cx="5673348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Parts of the Computer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8486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</a:t>
            </a:r>
            <a:endParaRPr lang="en-US" sz="2400" dirty="0"/>
          </a:p>
          <a:p>
            <a:pPr lvl="1"/>
            <a:r>
              <a:rPr lang="en-US" sz="2400" dirty="0"/>
              <a:t>Pieces of </a:t>
            </a:r>
            <a:r>
              <a:rPr lang="en-US" sz="2400" dirty="0" smtClean="0"/>
              <a:t>facts</a:t>
            </a:r>
            <a:endParaRPr lang="en-US" sz="2400" dirty="0"/>
          </a:p>
          <a:p>
            <a:pPr lvl="1"/>
            <a:r>
              <a:rPr lang="en-US" sz="2400" dirty="0"/>
              <a:t>Computer organize and present </a:t>
            </a:r>
            <a:r>
              <a:rPr lang="en-US" sz="2400" dirty="0" smtClean="0"/>
              <a:t>information</a:t>
            </a:r>
            <a:endParaRPr lang="en-US" sz="2400" dirty="0"/>
          </a:p>
          <a:p>
            <a:r>
              <a:rPr lang="en-US" sz="2400" dirty="0"/>
              <a:t>Users</a:t>
            </a:r>
          </a:p>
          <a:p>
            <a:pPr lvl="1"/>
            <a:r>
              <a:rPr lang="en-US" sz="2400" dirty="0"/>
              <a:t>People operating the </a:t>
            </a:r>
            <a:r>
              <a:rPr lang="en-US" sz="2400" dirty="0" smtClean="0"/>
              <a:t>computer</a:t>
            </a:r>
          </a:p>
          <a:p>
            <a:pPr lvl="1"/>
            <a:r>
              <a:rPr lang="en-US" sz="2400" dirty="0" smtClean="0"/>
              <a:t>Computer working for the people</a:t>
            </a:r>
            <a:endParaRPr lang="en-US" sz="2400" dirty="0"/>
          </a:p>
          <a:p>
            <a:pPr lvl="1"/>
            <a:r>
              <a:rPr lang="en-US" sz="2400" dirty="0" smtClean="0"/>
              <a:t>Users are most </a:t>
            </a:r>
            <a:r>
              <a:rPr lang="en-US" sz="2400" dirty="0"/>
              <a:t>important </a:t>
            </a:r>
            <a:r>
              <a:rPr lang="en-US" sz="2400" dirty="0" smtClean="0"/>
              <a:t>part of the computers</a:t>
            </a:r>
            <a:endParaRPr lang="en-US" sz="2400" dirty="0"/>
          </a:p>
          <a:p>
            <a:pPr lvl="1"/>
            <a:r>
              <a:rPr lang="en-US" sz="2400" dirty="0"/>
              <a:t>Tell the computer what to do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6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583912"/>
            <a:ext cx="2565895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38" y="1295400"/>
            <a:ext cx="8158762" cy="10668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Physical Components of the Computer.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TANGIBLE (can be touched</a:t>
            </a:r>
            <a:r>
              <a:rPr lang="en-US" dirty="0" smtClean="0"/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8655" y="2463225"/>
            <a:ext cx="2495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SOFTWARE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946" y="3048000"/>
            <a:ext cx="824345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Step-by-step instructions to perform the task.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Also called a program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INTANGIBLE (cannot be touched)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Programs and software interchangeable terms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8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2793522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 </a:t>
            </a:r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:</a:t>
            </a: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INPUT DEVICES</a:t>
            </a:r>
          </a:p>
          <a:p>
            <a:r>
              <a:rPr lang="en-US" sz="2800" dirty="0" smtClean="0"/>
              <a:t>OUTPUT DEVICES</a:t>
            </a:r>
          </a:p>
          <a:p>
            <a:r>
              <a:rPr lang="en-US" sz="2800" dirty="0"/>
              <a:t>CPU</a:t>
            </a:r>
          </a:p>
          <a:p>
            <a:r>
              <a:rPr lang="en-US" sz="2800" dirty="0"/>
              <a:t>MEMORY</a:t>
            </a:r>
          </a:p>
          <a:p>
            <a:r>
              <a:rPr lang="en-US" sz="2800" dirty="0" smtClean="0"/>
              <a:t>STORAGE DEVICES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531" y="1305580"/>
            <a:ext cx="5524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Major components of a Computer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59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3325526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HARDWARE: 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INPUT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These devices allow the user to enter the data into the computer. </a:t>
            </a:r>
          </a:p>
          <a:p>
            <a:pPr marL="0" indent="0">
              <a:buNone/>
            </a:pPr>
            <a:r>
              <a:rPr lang="en-US" sz="2800" dirty="0" smtClean="0"/>
              <a:t>These devices are;</a:t>
            </a:r>
          </a:p>
          <a:p>
            <a:r>
              <a:rPr lang="en-US" sz="2800" dirty="0" smtClean="0"/>
              <a:t>Keyboard</a:t>
            </a:r>
          </a:p>
          <a:p>
            <a:r>
              <a:rPr lang="en-US" sz="2800" dirty="0" smtClean="0"/>
              <a:t>Mouse</a:t>
            </a:r>
          </a:p>
          <a:p>
            <a:r>
              <a:rPr lang="en-US" sz="2800" dirty="0" smtClean="0"/>
              <a:t>Scanner</a:t>
            </a:r>
          </a:p>
          <a:p>
            <a:r>
              <a:rPr lang="en-US" sz="2800" dirty="0" smtClean="0"/>
              <a:t>Pointer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83813"/>
            <a:ext cx="2257426" cy="109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86744"/>
            <a:ext cx="1038224" cy="8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85167"/>
            <a:ext cx="1981200" cy="133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301" y="3599958"/>
            <a:ext cx="1457324" cy="14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84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59663"/>
            <a:ext cx="8610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Of Computer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ciences  (1979-81) from  Quaid-e-</a:t>
            </a:r>
            <a:r>
              <a:rPr lang="en-US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Azam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Islamabad. Area of expertise;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atellite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 Processing and GIS.</a:t>
            </a:r>
          </a:p>
          <a:p>
            <a:endParaRPr lang="en-US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30 years of experience in the field of IT industry, including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 &amp;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Served on different  reputable posts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middle and top management at national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International organizations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 on experience of programming in ;</a:t>
            </a:r>
          </a:p>
          <a:p>
            <a:pPr lvl="1"/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 , FORTRAN, COBAL, Java and C languages.</a:t>
            </a:r>
          </a:p>
          <a:p>
            <a:pPr lvl="1"/>
            <a:endParaRPr lang="en-US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Contributed in the Development of Projects of National interest.</a:t>
            </a: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174888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Personal profile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7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3780779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HARDWARE: 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Consist of devices that translate information processed by the computer into human understandable format. </a:t>
            </a:r>
          </a:p>
          <a:p>
            <a:pPr marL="0" indent="0">
              <a:buNone/>
            </a:pPr>
            <a:r>
              <a:rPr lang="en-US" sz="2800" dirty="0" smtClean="0"/>
              <a:t>These devices are:</a:t>
            </a:r>
            <a:endParaRPr lang="en-US" sz="2800" dirty="0"/>
          </a:p>
          <a:p>
            <a:r>
              <a:rPr lang="en-US" sz="2800" dirty="0" smtClean="0"/>
              <a:t>Printer</a:t>
            </a:r>
          </a:p>
          <a:p>
            <a:r>
              <a:rPr lang="en-US" sz="2800" dirty="0" smtClean="0"/>
              <a:t>Monitor</a:t>
            </a:r>
          </a:p>
          <a:p>
            <a:r>
              <a:rPr lang="en-US" sz="2800" dirty="0" smtClean="0"/>
              <a:t>Speaker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1774722" cy="172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14446"/>
            <a:ext cx="1519086" cy="97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1940950" cy="145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66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2891112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HARDWARE: 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I/O </a:t>
            </a: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Some devices are both input as well as output devices. </a:t>
            </a:r>
          </a:p>
          <a:p>
            <a:pPr marL="0" indent="0">
              <a:buNone/>
            </a:pPr>
            <a:r>
              <a:rPr lang="en-US" sz="2800" dirty="0" smtClean="0"/>
              <a:t>Can perform I/O simultaneously.</a:t>
            </a:r>
            <a:endParaRPr lang="en-US" sz="2800" dirty="0"/>
          </a:p>
          <a:p>
            <a:r>
              <a:rPr lang="en-US" sz="2800" dirty="0" smtClean="0"/>
              <a:t>Touchpad Screens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https://encrypted-tbn3.google.com/images?q=tbn:ANd9GcQn4t6u62kndM2fXU_3f1VGX7Y7DZjd-0SPatRgUTrFA-Y7iQ12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24239"/>
            <a:ext cx="3143250" cy="224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2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05142"/>
            <a:ext cx="5585183" cy="2062103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 :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CPU; Central Processing Unit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810000" cy="1828800"/>
          </a:xfrm>
        </p:spPr>
        <p:txBody>
          <a:bodyPr/>
          <a:lstStyle/>
          <a:p>
            <a:r>
              <a:rPr lang="en-US" sz="2400" dirty="0" smtClean="0"/>
              <a:t>Brain of the computer.</a:t>
            </a:r>
          </a:p>
          <a:p>
            <a:r>
              <a:rPr lang="en-US" sz="2400" dirty="0" smtClean="0"/>
              <a:t>Two parts are:</a:t>
            </a:r>
          </a:p>
          <a:p>
            <a:pPr lvl="1"/>
            <a:r>
              <a:rPr lang="en-US" sz="2400" dirty="0" smtClean="0"/>
              <a:t>ALU</a:t>
            </a:r>
          </a:p>
          <a:p>
            <a:pPr lvl="1"/>
            <a:r>
              <a:rPr lang="en-US" sz="2400" dirty="0" smtClean="0"/>
              <a:t>CU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108014" cy="23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8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7691"/>
            <a:ext cx="4340419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 :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CPU; CONTROL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6096000" cy="2895600"/>
          </a:xfrm>
        </p:spPr>
        <p:txBody>
          <a:bodyPr/>
          <a:lstStyle/>
          <a:p>
            <a:r>
              <a:rPr lang="en-US" sz="2400" dirty="0" smtClean="0"/>
              <a:t>Directs and coordinates flow of data through the CPU and to and from other devices</a:t>
            </a:r>
            <a:endParaRPr lang="en-US" sz="2400" dirty="0"/>
          </a:p>
          <a:p>
            <a:r>
              <a:rPr lang="en-US" sz="2400" dirty="0" smtClean="0"/>
              <a:t>Traffic </a:t>
            </a:r>
            <a:r>
              <a:rPr lang="en-US" sz="2400" dirty="0"/>
              <a:t>cop</a:t>
            </a:r>
          </a:p>
          <a:p>
            <a:r>
              <a:rPr lang="en-US" sz="2400" dirty="0" smtClean="0"/>
              <a:t>CPU’s </a:t>
            </a:r>
            <a:r>
              <a:rPr lang="en-US" sz="2400" dirty="0"/>
              <a:t>Instruction </a:t>
            </a:r>
            <a:r>
              <a:rPr lang="en-US" sz="2400" dirty="0" smtClean="0"/>
              <a:t>set is </a:t>
            </a:r>
            <a:r>
              <a:rPr lang="en-US" sz="2400" dirty="0"/>
              <a:t>built into the Control </a:t>
            </a:r>
            <a:r>
              <a:rPr lang="en-US" sz="2400" dirty="0" smtClean="0"/>
              <a:t>unit called Commands </a:t>
            </a:r>
            <a:r>
              <a:rPr lang="en-US" sz="2400" dirty="0"/>
              <a:t>that a CPU can execute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72729"/>
            <a:ext cx="2362200" cy="264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9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5791200" cy="1077218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 </a:t>
            </a: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: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CPU; </a:t>
            </a:r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ALU</a:t>
            </a: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Arithmetic Logic Unit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53265"/>
            <a:ext cx="4495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2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691"/>
            <a:ext cx="2793522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HARDWARE: </a:t>
            </a:r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MEMORY</a:t>
            </a: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Two categories of Memory</a:t>
            </a:r>
          </a:p>
          <a:p>
            <a:r>
              <a:rPr lang="en-US" sz="2400" dirty="0" smtClean="0"/>
              <a:t>Volatile </a:t>
            </a:r>
            <a:r>
              <a:rPr lang="en-US" sz="2400" dirty="0"/>
              <a:t>M</a:t>
            </a:r>
            <a:r>
              <a:rPr lang="en-US" sz="2400" dirty="0" smtClean="0"/>
              <a:t>emory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Loses </a:t>
            </a:r>
            <a:r>
              <a:rPr lang="en-US" sz="2400" dirty="0"/>
              <a:t>its contents when the computer's </a:t>
            </a:r>
            <a:r>
              <a:rPr lang="en-US" sz="2400" dirty="0" smtClean="0"/>
              <a:t>power </a:t>
            </a:r>
            <a:r>
              <a:rPr lang="en-US" sz="2400" dirty="0"/>
              <a:t>is turned off</a:t>
            </a:r>
          </a:p>
          <a:p>
            <a:r>
              <a:rPr lang="en-US" sz="2400" dirty="0" smtClean="0"/>
              <a:t>Non-volatile </a:t>
            </a:r>
            <a:r>
              <a:rPr lang="en-US" sz="2400" dirty="0"/>
              <a:t>M</a:t>
            </a:r>
            <a:r>
              <a:rPr lang="en-US" sz="2400" dirty="0" smtClean="0"/>
              <a:t>emory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Does </a:t>
            </a:r>
            <a:r>
              <a:rPr lang="en-US" sz="2400" dirty="0"/>
              <a:t>not lose its </a:t>
            </a:r>
            <a:r>
              <a:rPr lang="en-US" sz="2400" dirty="0" smtClean="0"/>
              <a:t>contents </a:t>
            </a:r>
            <a:r>
              <a:rPr lang="en-US" sz="2400" dirty="0"/>
              <a:t>when the computer’s power is </a:t>
            </a:r>
            <a:r>
              <a:rPr lang="en-US" sz="2400" dirty="0" smtClean="0"/>
              <a:t>turned </a:t>
            </a:r>
            <a:r>
              <a:rPr lang="en-US" sz="2400" dirty="0"/>
              <a:t>off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9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2793522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HARDWARE: </a:t>
            </a:r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MEMORY</a:t>
            </a: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Stores Data or programs</a:t>
            </a:r>
            <a:br>
              <a:rPr lang="en-US" sz="2400" dirty="0"/>
            </a:br>
            <a:r>
              <a:rPr lang="en-US" sz="2400" dirty="0"/>
              <a:t>(workspace or archiving/storage space)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RAM: Random </a:t>
            </a:r>
            <a:r>
              <a:rPr lang="en-US" sz="2400" dirty="0"/>
              <a:t>Access Memory </a:t>
            </a:r>
            <a:r>
              <a:rPr lang="en-US" sz="2400" dirty="0" smtClean="0"/>
              <a:t> (Volatile)</a:t>
            </a:r>
            <a:endParaRPr lang="en-US" sz="2400" dirty="0"/>
          </a:p>
          <a:p>
            <a:r>
              <a:rPr lang="en-US" sz="2400" dirty="0"/>
              <a:t>Stores current </a:t>
            </a:r>
            <a:r>
              <a:rPr lang="en-US" sz="2400" dirty="0" smtClean="0"/>
              <a:t>Data </a:t>
            </a:r>
            <a:r>
              <a:rPr lang="en-US" sz="2400" dirty="0"/>
              <a:t>and programs</a:t>
            </a:r>
          </a:p>
          <a:p>
            <a:r>
              <a:rPr lang="en-US" sz="2400" dirty="0"/>
              <a:t>More RAM results in a faster system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ROM: Read </a:t>
            </a:r>
            <a:r>
              <a:rPr lang="en-US" sz="2400" dirty="0"/>
              <a:t>Only </a:t>
            </a:r>
            <a:r>
              <a:rPr lang="en-US" sz="2400" dirty="0" smtClean="0"/>
              <a:t>Memory (non-volatile)</a:t>
            </a:r>
            <a:endParaRPr lang="en-US" sz="2400" dirty="0"/>
          </a:p>
          <a:p>
            <a:r>
              <a:rPr lang="en-US" sz="2400" dirty="0"/>
              <a:t>Permanent storage of </a:t>
            </a:r>
            <a:r>
              <a:rPr lang="en-US" sz="2400" dirty="0" smtClean="0"/>
              <a:t>programs/instructions</a:t>
            </a:r>
            <a:endParaRPr lang="en-US" sz="2400" dirty="0"/>
          </a:p>
          <a:p>
            <a:r>
              <a:rPr lang="en-US" sz="2400" dirty="0"/>
              <a:t>Holds the computer boot directions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146" name="Picture 2" descr="https://encrypted-tbn0.google.com/images?q=tbn:ANd9GcTqW3LNehDSdw70VjT4V0G_mTDKFizlFGfD7DKsx0G183GMQy0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102" y="152400"/>
            <a:ext cx="2390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876" y="2514600"/>
            <a:ext cx="2181226" cy="17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49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810"/>
            <a:ext cx="7087005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HARDWARE: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Memory</a:t>
            </a: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; CPU Registers (Part of ALU)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speed memory locations built directly into the CPU</a:t>
            </a:r>
          </a:p>
          <a:p>
            <a:r>
              <a:rPr lang="en-US" sz="2400" dirty="0" smtClean="0"/>
              <a:t>Temporary storage location used by the CPU (Scratchpad)</a:t>
            </a:r>
          </a:p>
          <a:p>
            <a:r>
              <a:rPr lang="en-US" sz="2400" dirty="0" smtClean="0"/>
              <a:t>Used to hold data currently being processed</a:t>
            </a:r>
          </a:p>
          <a:p>
            <a:r>
              <a:rPr lang="en-US" sz="2400" dirty="0" smtClean="0"/>
              <a:t>Results of the calculations</a:t>
            </a:r>
          </a:p>
          <a:p>
            <a:r>
              <a:rPr lang="en-US" sz="2400" dirty="0" smtClean="0"/>
              <a:t>Very expensive that’s why very limited.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4101379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HARDWARE: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Hold </a:t>
            </a:r>
            <a:r>
              <a:rPr lang="en-US" sz="2400" dirty="0"/>
              <a:t>data and programs permanently</a:t>
            </a:r>
          </a:p>
          <a:p>
            <a:r>
              <a:rPr lang="en-US" sz="2400" dirty="0"/>
              <a:t>Different from RAM</a:t>
            </a:r>
          </a:p>
          <a:p>
            <a:r>
              <a:rPr lang="en-US" sz="2400" dirty="0"/>
              <a:t>Magnetic </a:t>
            </a:r>
            <a:r>
              <a:rPr lang="en-US" sz="2400" dirty="0" smtClean="0"/>
              <a:t>storage; </a:t>
            </a:r>
            <a:r>
              <a:rPr lang="en-US" sz="2400" dirty="0"/>
              <a:t>Uses a magnet to access data</a:t>
            </a:r>
          </a:p>
          <a:p>
            <a:pPr marL="0" indent="0">
              <a:buNone/>
            </a:pPr>
            <a:r>
              <a:rPr lang="en-US" sz="2400" dirty="0" smtClean="0"/>
              <a:t>	(Floppy </a:t>
            </a:r>
            <a:r>
              <a:rPr lang="en-US" sz="2400" dirty="0"/>
              <a:t>and hard </a:t>
            </a:r>
            <a:r>
              <a:rPr lang="en-US" sz="2400" dirty="0" smtClean="0"/>
              <a:t>drive, USB drives)</a:t>
            </a:r>
            <a:endParaRPr lang="en-US" sz="2400" dirty="0"/>
          </a:p>
          <a:p>
            <a:r>
              <a:rPr lang="en-US" sz="2400" dirty="0" smtClean="0"/>
              <a:t>Optical storage; </a:t>
            </a:r>
            <a:r>
              <a:rPr lang="en-US" sz="2400" dirty="0"/>
              <a:t>Uses a laser to access data</a:t>
            </a:r>
          </a:p>
          <a:p>
            <a:pPr marL="0" indent="0">
              <a:buNone/>
            </a:pPr>
            <a:r>
              <a:rPr lang="en-US" sz="2400" dirty="0" smtClean="0"/>
              <a:t>	(CD </a:t>
            </a:r>
            <a:r>
              <a:rPr lang="en-US" sz="2400" dirty="0"/>
              <a:t>and DVD </a:t>
            </a:r>
            <a:r>
              <a:rPr lang="en-US" sz="2400" dirty="0" smtClean="0"/>
              <a:t>drives 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4" y="4699252"/>
            <a:ext cx="2015298" cy="134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99252"/>
            <a:ext cx="1485900" cy="134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99252"/>
            <a:ext cx="1952626" cy="129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19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752391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TYPES OF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924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SYSTEM SOFTWARE</a:t>
            </a:r>
          </a:p>
          <a:p>
            <a:pPr marL="339725" indent="-339725">
              <a:buNone/>
            </a:pPr>
            <a:r>
              <a:rPr lang="en-US" sz="2400" dirty="0" smtClean="0"/>
              <a:t>    Enables the application to interact with the computer and manages the computer internal resources.</a:t>
            </a:r>
          </a:p>
          <a:p>
            <a:pPr marL="339725" indent="0">
              <a:buNone/>
            </a:pPr>
            <a:r>
              <a:rPr lang="en-US" sz="2400" dirty="0" smtClean="0"/>
              <a:t>Examples: </a:t>
            </a:r>
          </a:p>
          <a:p>
            <a:pPr marL="1082675" lvl="1" indent="-342900"/>
            <a:r>
              <a:rPr lang="en-US" sz="2400" dirty="0" smtClean="0"/>
              <a:t>Operating System</a:t>
            </a:r>
          </a:p>
          <a:p>
            <a:pPr marL="1082675" lvl="1" indent="-342900"/>
            <a:r>
              <a:rPr lang="en-US" sz="2400" dirty="0" smtClean="0"/>
              <a:t>Device Drivers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APPLICATION SOFTWARE</a:t>
            </a:r>
          </a:p>
          <a:p>
            <a:pPr marL="280988" indent="0">
              <a:buNone/>
            </a:pPr>
            <a:r>
              <a:rPr lang="en-US" sz="2400" dirty="0" smtClean="0"/>
              <a:t>It performs useful work on General-purpose task.    </a:t>
            </a:r>
          </a:p>
          <a:p>
            <a:pPr marL="339725" indent="-58738">
              <a:buNone/>
            </a:pPr>
            <a:r>
              <a:rPr lang="en-US" sz="2400" dirty="0" smtClean="0"/>
              <a:t>Examples</a:t>
            </a:r>
            <a:r>
              <a:rPr lang="en-US" sz="2400" dirty="0"/>
              <a:t>:   </a:t>
            </a:r>
            <a:endParaRPr lang="en-US" sz="2400" dirty="0" smtClean="0"/>
          </a:p>
          <a:p>
            <a:pPr marL="1023937" lvl="1" indent="-342900"/>
            <a:r>
              <a:rPr lang="en-US" sz="2400" dirty="0" smtClean="0"/>
              <a:t>MS-Word </a:t>
            </a:r>
          </a:p>
          <a:p>
            <a:pPr marL="1023937" lvl="1" indent="-342900"/>
            <a:r>
              <a:rPr lang="en-US" sz="2400" dirty="0" smtClean="0"/>
              <a:t>PowerPoint </a:t>
            </a:r>
          </a:p>
          <a:p>
            <a:pPr marL="1023937" lvl="1" indent="-342900"/>
            <a:r>
              <a:rPr lang="en-US" sz="2400" dirty="0" smtClean="0"/>
              <a:t>Google(search engine)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565" y="2503046"/>
            <a:ext cx="1118794" cy="111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6772" y="2584940"/>
            <a:ext cx="1262828" cy="9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001" y="4572000"/>
            <a:ext cx="1384816" cy="101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075" y="5691212"/>
            <a:ext cx="1371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34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305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“Introduction </a:t>
            </a:r>
            <a:r>
              <a:rPr lang="en-US" sz="2400" dirty="0"/>
              <a:t>to Computer </a:t>
            </a:r>
            <a:r>
              <a:rPr lang="en-US" sz="2400" dirty="0" smtClean="0"/>
              <a:t>Programming” </a:t>
            </a:r>
            <a:r>
              <a:rPr lang="en-US" sz="2400" dirty="0"/>
              <a:t>aims to familiarize </a:t>
            </a:r>
            <a:r>
              <a:rPr lang="en-US" sz="2400" dirty="0" smtClean="0"/>
              <a:t>the students </a:t>
            </a:r>
            <a:r>
              <a:rPr lang="en-US" sz="2400" dirty="0"/>
              <a:t>with the fundamental concepts of </a:t>
            </a:r>
            <a:r>
              <a:rPr lang="en-US" sz="2400" dirty="0" smtClean="0"/>
              <a:t>computer and  </a:t>
            </a:r>
            <a:r>
              <a:rPr lang="en-US" sz="2400" dirty="0"/>
              <a:t>computer </a:t>
            </a:r>
            <a:r>
              <a:rPr lang="en-US" sz="2400" dirty="0" smtClean="0"/>
              <a:t>programming. The students will learn basic concept of IT, fundamental concepts of programming by developing </a:t>
            </a:r>
            <a:r>
              <a:rPr lang="en-US" sz="2400" dirty="0"/>
              <a:t>and </a:t>
            </a:r>
            <a:r>
              <a:rPr lang="en-US" sz="2400" dirty="0" smtClean="0"/>
              <a:t>executing programs in C and C++. The course will be focused mostly on structured programming and will be completed with the introduction to Object oriented programming.” 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54864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CSC141 Introduction to Computer Programming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06681"/>
            <a:ext cx="7983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CSC141- </a:t>
            </a:r>
            <a:r>
              <a:rPr lang="en-US" sz="2800" dirty="0">
                <a:solidFill>
                  <a:srgbClr val="0000FF"/>
                </a:solidFill>
              </a:rPr>
              <a:t>Introduction to Computer </a:t>
            </a:r>
            <a:r>
              <a:rPr lang="en-US" sz="2800" dirty="0" smtClean="0">
                <a:solidFill>
                  <a:srgbClr val="0000FF"/>
                </a:solidFill>
              </a:rPr>
              <a:t>Programming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Course Objective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7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3078087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Utility Programs provide services not provided by the system software. </a:t>
            </a:r>
          </a:p>
          <a:p>
            <a:r>
              <a:rPr lang="en-US" sz="2400" dirty="0" smtClean="0"/>
              <a:t>Usually used to recover the system, data or resources.</a:t>
            </a:r>
          </a:p>
          <a:p>
            <a:r>
              <a:rPr lang="en-US" sz="2400" dirty="0" smtClean="0"/>
              <a:t>Examples: </a:t>
            </a:r>
          </a:p>
          <a:p>
            <a:pPr lvl="1"/>
            <a:r>
              <a:rPr lang="en-US" sz="2400" dirty="0" smtClean="0"/>
              <a:t>Screen saver</a:t>
            </a:r>
            <a:r>
              <a:rPr lang="en-US" sz="2400" dirty="0"/>
              <a:t>s</a:t>
            </a:r>
            <a:endParaRPr lang="en-US" sz="2400" dirty="0" smtClean="0"/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ata recovery </a:t>
            </a:r>
          </a:p>
          <a:p>
            <a:pPr lvl="1"/>
            <a:r>
              <a:rPr lang="en-US" sz="2400" dirty="0" smtClean="0"/>
              <a:t>Backup</a:t>
            </a:r>
          </a:p>
          <a:p>
            <a:pPr lvl="1"/>
            <a:r>
              <a:rPr lang="en-US" sz="2400" dirty="0"/>
              <a:t>V</a:t>
            </a:r>
            <a:r>
              <a:rPr lang="en-US" sz="2400" dirty="0" smtClean="0"/>
              <a:t>irus protection</a:t>
            </a:r>
          </a:p>
          <a:p>
            <a:pPr lvl="1"/>
            <a:r>
              <a:rPr lang="en-US" sz="2400" dirty="0" smtClean="0"/>
              <a:t>Norton utilities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6" y="2743200"/>
            <a:ext cx="1895474" cy="108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828152"/>
            <a:ext cx="1219200" cy="114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85676"/>
            <a:ext cx="123270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67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3398687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How CPU 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Four basic operations: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Fetch: obtain a program instruction or data item from memory.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Decode: translate the instruction into commands.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Execute: carry out the command.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Store: write the result into the memory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9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2872902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Machine Cycle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Machine Cycle comprises i-time and e-time: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Instruction time or i–time </a:t>
            </a:r>
          </a:p>
          <a:p>
            <a:pPr marL="400050" lvl="1" indent="0">
              <a:buNone/>
            </a:pPr>
            <a:r>
              <a:rPr lang="en-US" sz="2400" dirty="0" smtClean="0"/>
              <a:t>to fetch and decode</a:t>
            </a:r>
          </a:p>
          <a:p>
            <a:endParaRPr lang="en-US" sz="2400" dirty="0" smtClean="0"/>
          </a:p>
          <a:p>
            <a:r>
              <a:rPr lang="en-US" sz="2400" dirty="0" smtClean="0"/>
              <a:t>Execution time  or e–time </a:t>
            </a:r>
          </a:p>
          <a:p>
            <a:pPr marL="400050" lvl="1" indent="0">
              <a:buNone/>
            </a:pPr>
            <a:r>
              <a:rPr lang="en-US" sz="2400" dirty="0" smtClean="0"/>
              <a:t>to execute and store the</a:t>
            </a:r>
          </a:p>
          <a:p>
            <a:pPr marL="400050" lvl="1" indent="0">
              <a:buNone/>
            </a:pPr>
            <a:r>
              <a:rPr lang="en-US" sz="2400" dirty="0" smtClean="0"/>
              <a:t>result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CSC141 Introduction to Computer Programming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3714"/>
            <a:ext cx="365436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4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4788490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How CPU Synchronizes?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Through System Clock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System Clock Synchronizes all computer operations</a:t>
            </a:r>
          </a:p>
          <a:p>
            <a:r>
              <a:rPr lang="en-US" sz="2400" dirty="0" smtClean="0"/>
              <a:t>Train of binary pulses</a:t>
            </a:r>
          </a:p>
          <a:p>
            <a:r>
              <a:rPr lang="en-US" sz="2400" dirty="0" smtClean="0"/>
              <a:t>Faster clock speed means the CPU can</a:t>
            </a:r>
          </a:p>
          <a:p>
            <a:pPr marL="0" indent="0">
              <a:buNone/>
            </a:pPr>
            <a:r>
              <a:rPr lang="en-US" sz="2400" dirty="0" smtClean="0"/>
              <a:t>    execute more instructions each second</a:t>
            </a:r>
          </a:p>
          <a:p>
            <a:r>
              <a:rPr lang="en-US" sz="2400" dirty="0" smtClean="0"/>
              <a:t>Units: MHz and GHz</a:t>
            </a:r>
          </a:p>
          <a:p>
            <a:pPr marL="0" indent="0">
              <a:buNone/>
            </a:pPr>
            <a:r>
              <a:rPr lang="en-US" sz="2400" dirty="0" smtClean="0"/>
              <a:t>   Hz = cycles per second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69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8972"/>
            <a:ext cx="3850541" cy="1077218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Types of Computers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 Supercomputers</a:t>
            </a:r>
          </a:p>
          <a:p>
            <a:pPr marL="0" indent="0">
              <a:buNone/>
            </a:pPr>
            <a:r>
              <a:rPr lang="en-US" dirty="0" smtClean="0"/>
              <a:t>2.  Mainframes</a:t>
            </a:r>
          </a:p>
          <a:p>
            <a:pPr marL="0" indent="0">
              <a:buNone/>
            </a:pPr>
            <a:r>
              <a:rPr lang="en-US" dirty="0" smtClean="0"/>
              <a:t>3.  Minicomputers</a:t>
            </a:r>
          </a:p>
          <a:p>
            <a:pPr marL="0" indent="0">
              <a:buNone/>
            </a:pPr>
            <a:r>
              <a:rPr lang="en-US" dirty="0" smtClean="0"/>
              <a:t>4.  Microcontrollers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7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331"/>
            <a:ext cx="2985113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Supercomputer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335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powerful computers</a:t>
            </a:r>
          </a:p>
          <a:p>
            <a:r>
              <a:rPr lang="en-US" sz="2400" dirty="0" smtClean="0"/>
              <a:t>Physically largest in size</a:t>
            </a:r>
          </a:p>
          <a:p>
            <a:r>
              <a:rPr lang="en-US" sz="2400" dirty="0" smtClean="0"/>
              <a:t>Hundreds of thousands of processors that can process huge amounts of data</a:t>
            </a:r>
          </a:p>
          <a:p>
            <a:r>
              <a:rPr lang="en-US" sz="2400" dirty="0" smtClean="0"/>
              <a:t>Perform over 1 quadrillion calculations per second. e.g. IBM ASCI White, Cray</a:t>
            </a:r>
          </a:p>
          <a:p>
            <a:r>
              <a:rPr lang="en-US" sz="2400" dirty="0" smtClean="0"/>
              <a:t>Ideal for handling large and highly complex  problems that require extreme calculating 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038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47419"/>
            <a:ext cx="1758604" cy="155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09306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00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2119491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Mainframe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67056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Mainly used by large organizations for critical applications, typically bulk data processing</a:t>
            </a:r>
          </a:p>
          <a:p>
            <a:pPr lvl="1" indent="-342900"/>
            <a:r>
              <a:rPr lang="en-US" sz="2000" dirty="0"/>
              <a:t>	</a:t>
            </a:r>
            <a:r>
              <a:rPr lang="en-US" sz="2400" dirty="0" smtClean="0"/>
              <a:t>Banks, Airlines, Insurance Companies</a:t>
            </a:r>
            <a:endParaRPr lang="en-US" sz="2000" dirty="0" smtClean="0"/>
          </a:p>
          <a:p>
            <a:r>
              <a:rPr lang="en-US" sz="2400" dirty="0" smtClean="0"/>
              <a:t>Measured in millions of integer operations per second (MIPS)</a:t>
            </a:r>
          </a:p>
          <a:p>
            <a:r>
              <a:rPr lang="en-US" sz="2400" dirty="0" smtClean="0"/>
              <a:t>Vary in size from small, to medium, to large, depending on their use.</a:t>
            </a:r>
          </a:p>
          <a:p>
            <a:r>
              <a:rPr lang="en-US" sz="2400" dirty="0" smtClean="0"/>
              <a:t>Normally Dumb Terminals are connected to these main frames. Processing is done by Main Frames.</a:t>
            </a:r>
          </a:p>
          <a:p>
            <a:r>
              <a:rPr lang="en-US" sz="2400" dirty="0" smtClean="0"/>
              <a:t>Dumb terminals only have keyboard, monitors.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18" t="-27788" r="-28675" b="21826"/>
          <a:stretch/>
        </p:blipFill>
        <p:spPr bwMode="auto">
          <a:xfrm>
            <a:off x="6850626" y="2590800"/>
            <a:ext cx="2743200" cy="280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30" t="78531" r="324" b="-64438"/>
          <a:stretch/>
        </p:blipFill>
        <p:spPr bwMode="auto">
          <a:xfrm>
            <a:off x="6400800" y="5503573"/>
            <a:ext cx="2743200" cy="270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96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0393"/>
            <a:ext cx="2848857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Minicomputers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181600"/>
          </a:xfrm>
        </p:spPr>
        <p:txBody>
          <a:bodyPr>
            <a:noAutofit/>
          </a:bodyPr>
          <a:lstStyle/>
          <a:p>
            <a:pPr marL="339725" indent="-280988">
              <a:buNone/>
            </a:pPr>
            <a:r>
              <a:rPr lang="en-US" sz="2400" dirty="0" smtClean="0"/>
              <a:t>•  Class of multi-user computers that lies in between mainframe computers (multi user) and microcomputers or personal computers (single user)</a:t>
            </a:r>
          </a:p>
          <a:p>
            <a:pPr marL="0" indent="0">
              <a:buNone/>
            </a:pPr>
            <a:endParaRPr lang="en-US" sz="2400" dirty="0"/>
          </a:p>
          <a:p>
            <a:pPr marL="339725" indent="-280988">
              <a:buNone/>
            </a:pPr>
            <a:r>
              <a:rPr lang="en-US" sz="2400" dirty="0" smtClean="0"/>
              <a:t>•  Midrange </a:t>
            </a:r>
            <a:r>
              <a:rPr lang="en-US" sz="2400" dirty="0"/>
              <a:t>computer, such as the higher-end SPARC, POWER and </a:t>
            </a:r>
            <a:r>
              <a:rPr lang="en-US" sz="2400" dirty="0" smtClean="0"/>
              <a:t>Itanium-based </a:t>
            </a:r>
            <a:r>
              <a:rPr lang="en-US" sz="2400" dirty="0"/>
              <a:t>systems from Sun Microsystems, IBM and Hewlett-Packard.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74253"/>
            <a:ext cx="2124074" cy="161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74253"/>
            <a:ext cx="2286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54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22049"/>
            <a:ext cx="5833648" cy="1569660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Computers for individuals -PCs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867400" cy="3181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Microcomputers</a:t>
            </a:r>
          </a:p>
          <a:p>
            <a:pPr marL="400050" lvl="1" indent="0">
              <a:buNone/>
            </a:pPr>
            <a:r>
              <a:rPr lang="en-US" sz="2000" dirty="0" smtClean="0"/>
              <a:t>–  </a:t>
            </a:r>
            <a:r>
              <a:rPr lang="en-US" sz="2400" dirty="0" smtClean="0"/>
              <a:t>Workstation</a:t>
            </a:r>
          </a:p>
          <a:p>
            <a:pPr marL="400050" lvl="1" indent="0">
              <a:buNone/>
            </a:pPr>
            <a:r>
              <a:rPr lang="en-US" sz="2400" dirty="0" smtClean="0"/>
              <a:t>– Desktop computers</a:t>
            </a:r>
          </a:p>
          <a:p>
            <a:pPr marL="400050" lvl="1" indent="0">
              <a:buNone/>
            </a:pPr>
            <a:r>
              <a:rPr lang="en-US" sz="2400" dirty="0" smtClean="0"/>
              <a:t>– Notebook computers</a:t>
            </a:r>
          </a:p>
          <a:p>
            <a:pPr marL="400050" lvl="1" indent="0">
              <a:buNone/>
            </a:pPr>
            <a:r>
              <a:rPr lang="en-US" sz="2400" dirty="0" smtClean="0"/>
              <a:t>– Tablet computers</a:t>
            </a:r>
          </a:p>
          <a:p>
            <a:pPr marL="400050" lvl="1" indent="0">
              <a:buNone/>
            </a:pPr>
            <a:r>
              <a:rPr lang="en-US" sz="2400" dirty="0" smtClean="0"/>
              <a:t>– Handheld computers</a:t>
            </a:r>
          </a:p>
          <a:p>
            <a:pPr marL="400050" lvl="1" indent="0">
              <a:buNone/>
            </a:pPr>
            <a:r>
              <a:rPr lang="en-US" sz="2400" dirty="0" smtClean="0"/>
              <a:t>– Smart phones</a:t>
            </a:r>
          </a:p>
          <a:p>
            <a:pPr marL="400050" lvl="1" indent="0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369" y="995361"/>
            <a:ext cx="1895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3287" y="3212839"/>
            <a:ext cx="9429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569" y="3161530"/>
            <a:ext cx="14382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238" y="1152523"/>
            <a:ext cx="1685074" cy="15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4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22049"/>
            <a:ext cx="2871299" cy="1569660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Microcontroller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52" y="1323360"/>
            <a:ext cx="8472948" cy="5077440"/>
          </a:xfrm>
        </p:spPr>
        <p:txBody>
          <a:bodyPr>
            <a:noAutofit/>
          </a:bodyPr>
          <a:lstStyle/>
          <a:p>
            <a:r>
              <a:rPr lang="en-US" sz="2400" dirty="0" smtClean="0"/>
              <a:t>Embedded computers are small in size, specialized microprocessors</a:t>
            </a:r>
          </a:p>
          <a:p>
            <a:r>
              <a:rPr lang="en-US" sz="2400" dirty="0" smtClean="0"/>
              <a:t>Designed for small or dedicated applications</a:t>
            </a:r>
          </a:p>
          <a:p>
            <a:r>
              <a:rPr lang="en-US" sz="2400" dirty="0" smtClean="0"/>
              <a:t>Installed in "smart" appliances from automobiles</a:t>
            </a:r>
            <a:r>
              <a:rPr lang="en-US" sz="2400" dirty="0"/>
              <a:t> </a:t>
            </a:r>
            <a:r>
              <a:rPr lang="en-US" sz="2400" dirty="0" smtClean="0"/>
              <a:t>to washing machines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3452"/>
            <a:ext cx="20859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63001"/>
            <a:ext cx="2752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39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18" y="889575"/>
            <a:ext cx="7848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need of this course is to develop fundamental skill and techniques of problem analysis and solution synthesis using </a:t>
            </a:r>
            <a:r>
              <a:rPr lang="en-US" sz="2400" dirty="0" smtClean="0"/>
              <a:t>computer</a:t>
            </a:r>
            <a:r>
              <a:rPr lang="en-US" sz="2400" dirty="0"/>
              <a:t>;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Introduction </a:t>
            </a:r>
            <a:r>
              <a:rPr lang="en-US" sz="2400" dirty="0"/>
              <a:t>(computer &amp; language</a:t>
            </a:r>
            <a:r>
              <a:rPr lang="en-US" sz="2400" dirty="0" smtClean="0"/>
              <a:t>) </a:t>
            </a:r>
          </a:p>
          <a:p>
            <a:pPr lvl="1" indent="-342900"/>
            <a:r>
              <a:rPr lang="en-US" sz="2400" dirty="0" smtClean="0"/>
              <a:t>Computer </a:t>
            </a:r>
            <a:r>
              <a:rPr lang="en-US" sz="2400" dirty="0"/>
              <a:t>components (software, hardware and utility</a:t>
            </a:r>
            <a:r>
              <a:rPr lang="en-US" sz="2400" dirty="0" smtClean="0"/>
              <a:t>)</a:t>
            </a:r>
          </a:p>
          <a:p>
            <a:pPr lvl="1" indent="-342900"/>
            <a:r>
              <a:rPr lang="en-US" sz="2400" dirty="0" smtClean="0"/>
              <a:t>Types of hardware and software</a:t>
            </a:r>
          </a:p>
          <a:p>
            <a:pPr lvl="1" indent="-342900"/>
            <a:r>
              <a:rPr lang="en-US" sz="2400" dirty="0" smtClean="0"/>
              <a:t>Languages History</a:t>
            </a:r>
          </a:p>
          <a:p>
            <a:pPr lvl="1" indent="-342900"/>
            <a:r>
              <a:rPr lang="en-US" sz="2400" dirty="0" smtClean="0"/>
              <a:t>Language </a:t>
            </a:r>
            <a:r>
              <a:rPr lang="en-US" sz="2400" dirty="0"/>
              <a:t>types and </a:t>
            </a:r>
            <a:r>
              <a:rPr lang="en-US" sz="2400" dirty="0" smtClean="0"/>
              <a:t>levels</a:t>
            </a:r>
          </a:p>
          <a:p>
            <a:r>
              <a:rPr lang="en-US" sz="2400" dirty="0" smtClean="0"/>
              <a:t>Visual C++ IDE </a:t>
            </a:r>
          </a:p>
          <a:p>
            <a:pPr marL="0" indent="0">
              <a:buNone/>
            </a:pPr>
            <a:r>
              <a:rPr lang="en-US" sz="2400" dirty="0" smtClean="0"/>
              <a:t>(Integrated Development Environment)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46482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CSC141 Introduction to Computer Programming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Course 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18640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257349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87" y="849263"/>
            <a:ext cx="8675739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Base of the Computer was/is:</a:t>
            </a:r>
          </a:p>
          <a:p>
            <a:pPr marL="0" indent="0">
              <a:buNone/>
            </a:pPr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rgbClr val="0000FF"/>
                </a:solidFill>
              </a:rPr>
              <a:t>digital signal</a:t>
            </a:r>
            <a:r>
              <a:rPr lang="en-US" sz="2400" dirty="0" smtClean="0"/>
              <a:t>;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Base of Communication devices </a:t>
            </a:r>
          </a:p>
          <a:p>
            <a:pPr marL="0" indent="0">
              <a:buNone/>
            </a:pPr>
            <a:r>
              <a:rPr lang="en-US" sz="2400" dirty="0" smtClean="0"/>
              <a:t>was  </a:t>
            </a:r>
            <a:r>
              <a:rPr lang="en-US" sz="2400" dirty="0" smtClean="0">
                <a:solidFill>
                  <a:srgbClr val="FF0000"/>
                </a:solidFill>
              </a:rPr>
              <a:t>analog signal   </a:t>
            </a:r>
            <a:r>
              <a:rPr lang="en-US" sz="2400" dirty="0" smtClean="0"/>
              <a:t>transferred to </a:t>
            </a:r>
            <a:r>
              <a:rPr lang="en-US" sz="2400" dirty="0" smtClean="0">
                <a:solidFill>
                  <a:srgbClr val="9933FF"/>
                </a:solidFill>
              </a:rPr>
              <a:t>digital signal</a:t>
            </a:r>
          </a:p>
          <a:p>
            <a:pPr marL="0" indent="0">
              <a:buNone/>
            </a:pPr>
            <a:r>
              <a:rPr lang="en-US" sz="2400" dirty="0" smtClean="0"/>
              <a:t>The day Communication changed its base from analog to digital; There was natural merger of the two technologies</a:t>
            </a:r>
          </a:p>
          <a:p>
            <a:pPr marL="0" indent="0">
              <a:buNone/>
            </a:pPr>
            <a:r>
              <a:rPr lang="en-US" sz="2400" dirty="0" smtClean="0"/>
              <a:t> 	</a:t>
            </a:r>
            <a:r>
              <a:rPr lang="en-US" sz="24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and Communication</a:t>
            </a:r>
          </a:p>
          <a:p>
            <a:pPr marL="0" indent="0">
              <a:buNone/>
            </a:pPr>
            <a:r>
              <a:rPr lang="en-US" sz="2400" dirty="0" smtClean="0"/>
              <a:t>The following industries also joined : Mass storage, Consumer Electronics, Entertainment, Multimedia</a:t>
            </a:r>
          </a:p>
          <a:p>
            <a:pPr marL="0" indent="0">
              <a:buNone/>
            </a:pPr>
            <a:r>
              <a:rPr lang="en-US" sz="2400" dirty="0" smtClean="0"/>
              <a:t>The Name given to the family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 :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284"/>
          <a:stretch/>
        </p:blipFill>
        <p:spPr bwMode="auto">
          <a:xfrm>
            <a:off x="5046406" y="152400"/>
            <a:ext cx="3829050" cy="77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937"/>
          <a:stretch/>
        </p:blipFill>
        <p:spPr bwMode="auto">
          <a:xfrm>
            <a:off x="5075289" y="923005"/>
            <a:ext cx="3829050" cy="98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284"/>
          <a:stretch/>
        </p:blipFill>
        <p:spPr bwMode="auto">
          <a:xfrm>
            <a:off x="5670756" y="1972597"/>
            <a:ext cx="319917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8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694" y="865727"/>
            <a:ext cx="81883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difference between data and Information?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difference between volatile and non-volatile memory?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Memory is used for?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does computer do in i-time and e-time?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CPU synchronizes with its other components?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Name a device which is both input and output?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Give few examples of utility software.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Name at least two operating systems (OS).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use of embedded systems?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Information Technology?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4695" y="236707"/>
            <a:ext cx="2622834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Practice Quiz</a:t>
            </a:r>
          </a:p>
        </p:txBody>
      </p:sp>
    </p:spTree>
    <p:extLst>
      <p:ext uri="{BB962C8B-B14F-4D97-AF65-F5344CB8AC3E}">
        <p14:creationId xmlns:p14="http://schemas.microsoft.com/office/powerpoint/2010/main" xmlns="" val="3095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79084"/>
            <a:ext cx="8382000" cy="5393116"/>
          </a:xfrm>
        </p:spPr>
        <p:txBody>
          <a:bodyPr>
            <a:noAutofit/>
          </a:bodyPr>
          <a:lstStyle/>
          <a:p>
            <a:r>
              <a:rPr lang="en-US" sz="2400" dirty="0" smtClean="0"/>
              <a:t>Algorithms and flowcharting</a:t>
            </a:r>
          </a:p>
          <a:p>
            <a:pPr marL="400050" lvl="1" indent="0">
              <a:buNone/>
            </a:pPr>
            <a:r>
              <a:rPr lang="en-US" sz="2400" dirty="0" smtClean="0"/>
              <a:t>Program Development steps. Algorithms and pseudo code. Flowcharting</a:t>
            </a:r>
          </a:p>
          <a:p>
            <a:r>
              <a:rPr lang="en-US" sz="2400" dirty="0" smtClean="0"/>
              <a:t>Intro to C </a:t>
            </a:r>
            <a:r>
              <a:rPr lang="en-US" sz="2400" dirty="0"/>
              <a:t>Programming</a:t>
            </a:r>
          </a:p>
          <a:p>
            <a:pPr marL="400050" lvl="1" indent="0">
              <a:buNone/>
            </a:pPr>
            <a:r>
              <a:rPr lang="en-US" sz="2400" dirty="0" smtClean="0"/>
              <a:t>Syntax and Semantics, Key </a:t>
            </a:r>
            <a:r>
              <a:rPr lang="en-US" sz="2400" dirty="0"/>
              <a:t>words; </a:t>
            </a:r>
            <a:r>
              <a:rPr lang="en-US" sz="2400" dirty="0" smtClean="0"/>
              <a:t>Basic </a:t>
            </a:r>
            <a:r>
              <a:rPr lang="en-US" sz="2400" dirty="0"/>
              <a:t>data </a:t>
            </a:r>
            <a:r>
              <a:rPr lang="en-US" sz="2400" dirty="0" smtClean="0"/>
              <a:t>types in C; Operators, arithmetic operators, assignment operators, increment and decrement operators, expressions, equality operators,  precedence of operators; </a:t>
            </a:r>
            <a:endParaRPr lang="en-US" sz="2400" dirty="0"/>
          </a:p>
          <a:p>
            <a:r>
              <a:rPr lang="en-US" sz="2400" dirty="0" smtClean="0"/>
              <a:t>Program control</a:t>
            </a:r>
          </a:p>
          <a:p>
            <a:pPr marL="400050" lvl="1" indent="0">
              <a:buNone/>
            </a:pPr>
            <a:r>
              <a:rPr lang="en-US" sz="2400" dirty="0" smtClean="0"/>
              <a:t>If and else structures, nested if structure,  </a:t>
            </a:r>
          </a:p>
          <a:p>
            <a:pPr marL="400050" lvl="1" indent="0">
              <a:buNone/>
            </a:pPr>
            <a:r>
              <a:rPr lang="en-US" sz="2400" dirty="0" smtClean="0"/>
              <a:t>for</a:t>
            </a:r>
            <a:r>
              <a:rPr lang="en-US" sz="2400" dirty="0"/>
              <a:t>, while and do while loops; </a:t>
            </a:r>
            <a:r>
              <a:rPr lang="en-US" sz="2400" dirty="0" smtClean="0"/>
              <a:t>nested loops, </a:t>
            </a:r>
          </a:p>
          <a:p>
            <a:pPr marL="400050" lvl="1" indent="0">
              <a:buNone/>
            </a:pPr>
            <a:r>
              <a:rPr lang="en-US" sz="2400" dirty="0" smtClean="0"/>
              <a:t>Switch </a:t>
            </a:r>
            <a:r>
              <a:rPr lang="en-US" sz="2400" dirty="0"/>
              <a:t>statements; </a:t>
            </a:r>
            <a:r>
              <a:rPr lang="en-US" sz="2400" dirty="0" smtClean="0"/>
              <a:t>Compound </a:t>
            </a:r>
            <a:r>
              <a:rPr lang="en-US" sz="2400" dirty="0"/>
              <a:t>statements; 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5638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CSC141 Introduction to Computer Programming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94309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Course 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37991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587"/>
            <a:ext cx="8229600" cy="557501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Functions and </a:t>
            </a:r>
            <a:r>
              <a:rPr lang="en-US" sz="2800" dirty="0" smtClean="0"/>
              <a:t>Parameters</a:t>
            </a:r>
          </a:p>
          <a:p>
            <a:pPr marL="457200" lvl="1" indent="0">
              <a:buNone/>
            </a:pPr>
            <a:r>
              <a:rPr lang="en-US" sz="2600" dirty="0" smtClean="0"/>
              <a:t>Passing by value and by reference</a:t>
            </a:r>
            <a:endParaRPr lang="en-US" sz="2600" dirty="0"/>
          </a:p>
          <a:p>
            <a:r>
              <a:rPr lang="en-US" sz="2800" dirty="0" smtClean="0"/>
              <a:t>Recursion</a:t>
            </a:r>
          </a:p>
          <a:p>
            <a:pPr marL="400050" lvl="1" indent="0">
              <a:buNone/>
            </a:pPr>
            <a:r>
              <a:rPr lang="en-US" sz="2600" dirty="0" smtClean="0"/>
              <a:t>Recursive procedure and recursive functions</a:t>
            </a:r>
            <a:endParaRPr lang="en-US" sz="2600" dirty="0"/>
          </a:p>
          <a:p>
            <a:r>
              <a:rPr lang="en-US" sz="2800" dirty="0" smtClean="0"/>
              <a:t>Arrays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lvl="1" indent="0">
              <a:buNone/>
            </a:pPr>
            <a:r>
              <a:rPr lang="en-US" sz="2600" dirty="0" smtClean="0"/>
              <a:t>Declaration. Array </a:t>
            </a:r>
            <a:r>
              <a:rPr lang="en-US" sz="2600" dirty="0"/>
              <a:t>passing to </a:t>
            </a:r>
            <a:r>
              <a:rPr lang="en-US" sz="2600" dirty="0" smtClean="0"/>
              <a:t>functions, multidimensional arrays, parallel arrays</a:t>
            </a:r>
            <a:endParaRPr lang="en-US" sz="2600" dirty="0"/>
          </a:p>
          <a:p>
            <a:r>
              <a:rPr lang="en-US" sz="2800" dirty="0"/>
              <a:t>Strings</a:t>
            </a:r>
          </a:p>
          <a:p>
            <a:pPr marL="400050" lvl="1" indent="0">
              <a:buNone/>
            </a:pPr>
            <a:r>
              <a:rPr lang="en-US" sz="2600" dirty="0" smtClean="0"/>
              <a:t>Character strings, string manipulation, library functions</a:t>
            </a:r>
          </a:p>
          <a:p>
            <a:r>
              <a:rPr lang="en-US" sz="2800" dirty="0" smtClean="0"/>
              <a:t>Pointers </a:t>
            </a:r>
          </a:p>
          <a:p>
            <a:pPr marL="400050" lvl="1" indent="0">
              <a:buNone/>
            </a:pPr>
            <a:r>
              <a:rPr lang="en-US" dirty="0" smtClean="0"/>
              <a:t>pointers </a:t>
            </a:r>
            <a:r>
              <a:rPr lang="en-US" dirty="0"/>
              <a:t>and arrays, pointers and functions</a:t>
            </a:r>
          </a:p>
          <a:p>
            <a:r>
              <a:rPr lang="en-US" sz="2800" dirty="0" smtClean="0"/>
              <a:t>Structures, Unions and Enumerated data types</a:t>
            </a:r>
          </a:p>
          <a:p>
            <a:pPr marL="400050" lvl="1" indent="0">
              <a:buNone/>
            </a:pPr>
            <a:r>
              <a:rPr lang="en-US" sz="2600" dirty="0" smtClean="0"/>
              <a:t>Declaration </a:t>
            </a:r>
            <a:r>
              <a:rPr lang="en-US" sz="2600" dirty="0"/>
              <a:t>and </a:t>
            </a:r>
            <a:r>
              <a:rPr lang="en-US" sz="2600" dirty="0" smtClean="0"/>
              <a:t>initialization structures, unions and numerated data </a:t>
            </a:r>
            <a:r>
              <a:rPr lang="en-US" sz="2600" dirty="0" err="1" smtClean="0"/>
              <a:t>types.Accessing</a:t>
            </a:r>
            <a:r>
              <a:rPr lang="en-US" sz="2600" dirty="0" smtClean="0"/>
              <a:t> members, passing structures to functions, pointers and structures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64812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Course 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32030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976"/>
            <a:ext cx="8229600" cy="5084188"/>
          </a:xfrm>
        </p:spPr>
        <p:txBody>
          <a:bodyPr>
            <a:normAutofit/>
          </a:bodyPr>
          <a:lstStyle/>
          <a:p>
            <a:r>
              <a:rPr lang="en-US" sz="2400" dirty="0"/>
              <a:t>Bitwise Operators </a:t>
            </a:r>
            <a:endParaRPr lang="en-US" sz="2400" dirty="0" smtClean="0"/>
          </a:p>
          <a:p>
            <a:pPr marL="400050" lvl="1" indent="0">
              <a:buNone/>
            </a:pPr>
            <a:r>
              <a:rPr lang="en-US" sz="2400" dirty="0" smtClean="0"/>
              <a:t>Displaying </a:t>
            </a:r>
            <a:r>
              <a:rPr lang="en-US" sz="2400" dirty="0"/>
              <a:t>an Unsigned Integer in Bits </a:t>
            </a:r>
            <a:endParaRPr lang="en-US" sz="2400" dirty="0" smtClean="0"/>
          </a:p>
          <a:p>
            <a:pPr marL="400050" lvl="1" indent="0">
              <a:buNone/>
            </a:pPr>
            <a:r>
              <a:rPr lang="en-US" sz="2400" dirty="0" smtClean="0"/>
              <a:t>Making </a:t>
            </a:r>
            <a:r>
              <a:rPr lang="en-US" sz="2400" dirty="0"/>
              <a:t>Function </a:t>
            </a:r>
            <a:r>
              <a:rPr lang="en-US" sz="2400" dirty="0" err="1" smtClean="0"/>
              <a:t>displayBits</a:t>
            </a:r>
            <a:r>
              <a:rPr lang="en-US" sz="2400" dirty="0" smtClean="0"/>
              <a:t>; Using </a:t>
            </a:r>
            <a:r>
              <a:rPr lang="en-US" sz="2400" dirty="0"/>
              <a:t>the Bitwise AND, Inclusive OR, Exclusive OR </a:t>
            </a:r>
            <a:r>
              <a:rPr lang="en-US" sz="2400" dirty="0" smtClean="0"/>
              <a:t>and Complement Operators</a:t>
            </a:r>
          </a:p>
          <a:p>
            <a:pPr marL="400050" lvl="1" indent="0">
              <a:buNone/>
            </a:pPr>
            <a:r>
              <a:rPr lang="en-US" sz="2400" dirty="0" smtClean="0"/>
              <a:t>Bit fields</a:t>
            </a:r>
          </a:p>
          <a:p>
            <a:r>
              <a:rPr lang="en-US" sz="2400" dirty="0" smtClean="0"/>
              <a:t>File </a:t>
            </a:r>
            <a:r>
              <a:rPr lang="en-US" sz="2400" dirty="0"/>
              <a:t>Processing</a:t>
            </a:r>
          </a:p>
          <a:p>
            <a:pPr marL="400050" lvl="1" indent="0">
              <a:buNone/>
            </a:pPr>
            <a:r>
              <a:rPr lang="en-US" sz="2400" dirty="0" smtClean="0"/>
              <a:t>Creating Reading </a:t>
            </a:r>
            <a:r>
              <a:rPr lang="en-US" sz="2400" dirty="0"/>
              <a:t>and Writing to </a:t>
            </a:r>
            <a:r>
              <a:rPr lang="en-US" sz="2400" dirty="0" smtClean="0"/>
              <a:t>sequential access files; Creating </a:t>
            </a:r>
            <a:r>
              <a:rPr lang="en-US" sz="2400" dirty="0"/>
              <a:t>Reading and Writing to </a:t>
            </a:r>
            <a:r>
              <a:rPr lang="en-US" sz="2400" dirty="0" smtClean="0"/>
              <a:t>random </a:t>
            </a:r>
            <a:r>
              <a:rPr lang="en-US" sz="2400" dirty="0"/>
              <a:t>access </a:t>
            </a:r>
            <a:r>
              <a:rPr lang="en-US" sz="2400" dirty="0" smtClean="0"/>
              <a:t>files. case study using files.</a:t>
            </a:r>
            <a:endParaRPr lang="en-US" sz="2400" dirty="0"/>
          </a:p>
          <a:p>
            <a:r>
              <a:rPr lang="en-US" sz="2400" dirty="0" smtClean="0"/>
              <a:t>I/O Streams </a:t>
            </a:r>
            <a:r>
              <a:rPr lang="en-US" sz="2400" dirty="0"/>
              <a:t>of C++, </a:t>
            </a:r>
          </a:p>
          <a:p>
            <a:r>
              <a:rPr lang="en-US" sz="2400" dirty="0"/>
              <a:t>Difference between C and C++</a:t>
            </a:r>
          </a:p>
          <a:p>
            <a:r>
              <a:rPr lang="en-US" sz="2400" dirty="0"/>
              <a:t>Introduction to </a:t>
            </a:r>
            <a:r>
              <a:rPr lang="en-US" sz="2400" dirty="0" smtClean="0"/>
              <a:t>OOP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457200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Course 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8346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31"/>
            <a:ext cx="4283545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Recommended books: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5264"/>
            <a:ext cx="1928168" cy="228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CSC141 Introduction to Computer Programming 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418" y="1371600"/>
            <a:ext cx="8478982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418" y="1265634"/>
            <a:ext cx="817418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The Waite </a:t>
            </a:r>
            <a:r>
              <a:rPr lang="en-US" sz="2400" dirty="0">
                <a:solidFill>
                  <a:prstClr val="black"/>
                </a:solidFill>
              </a:rPr>
              <a:t>Group’s Turbo </a:t>
            </a:r>
            <a:r>
              <a:rPr lang="en-US" sz="2400" dirty="0" smtClean="0">
                <a:solidFill>
                  <a:prstClr val="black"/>
                </a:solidFill>
              </a:rPr>
              <a:t>C Programming </a:t>
            </a:r>
            <a:r>
              <a:rPr lang="en-US" sz="2400" dirty="0">
                <a:solidFill>
                  <a:prstClr val="black"/>
                </a:solidFill>
              </a:rPr>
              <a:t>for the </a:t>
            </a:r>
            <a:r>
              <a:rPr lang="en-US" sz="2400" dirty="0" smtClean="0">
                <a:solidFill>
                  <a:prstClr val="black"/>
                </a:solidFill>
              </a:rPr>
              <a:t>PC by Robert </a:t>
            </a:r>
            <a:r>
              <a:rPr lang="en-US" sz="2400" dirty="0" err="1">
                <a:solidFill>
                  <a:prstClr val="black"/>
                </a:solidFill>
              </a:rPr>
              <a:t>Lafore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Revised 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Let Us C, by </a:t>
            </a:r>
            <a:r>
              <a:rPr lang="en-US" sz="2400" dirty="0" err="1" smtClean="0"/>
              <a:t>Yashavant</a:t>
            </a:r>
            <a:r>
              <a:rPr lang="en-US" sz="2400" dirty="0" smtClean="0"/>
              <a:t> </a:t>
            </a:r>
            <a:r>
              <a:rPr lang="en-US" sz="2400" dirty="0"/>
              <a:t>P. </a:t>
            </a:r>
            <a:r>
              <a:rPr lang="en-US" sz="2400" dirty="0" err="1"/>
              <a:t>Kanetkar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124" y="3135262"/>
            <a:ext cx="2422276" cy="22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59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1512"/>
            <a:ext cx="4330032" cy="58477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Recommended </a:t>
            </a:r>
            <a:r>
              <a:rPr lang="en-US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Books</a:t>
            </a: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2209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 </a:t>
            </a:r>
            <a:r>
              <a:rPr lang="en-US" sz="2400" dirty="0">
                <a:solidFill>
                  <a:prstClr val="black"/>
                </a:solidFill>
              </a:rPr>
              <a:t>How to Program, </a:t>
            </a:r>
            <a:r>
              <a:rPr lang="en-US" sz="2400" dirty="0" smtClean="0">
                <a:solidFill>
                  <a:prstClr val="black"/>
                </a:solidFill>
              </a:rPr>
              <a:t>by </a:t>
            </a:r>
            <a:r>
              <a:rPr lang="en-US" sz="2400" dirty="0" err="1">
                <a:solidFill>
                  <a:prstClr val="black"/>
                </a:solidFill>
              </a:rPr>
              <a:t>Dietel</a:t>
            </a:r>
            <a:r>
              <a:rPr lang="en-US" sz="2400" dirty="0">
                <a:solidFill>
                  <a:prstClr val="black"/>
                </a:solidFill>
              </a:rPr>
              <a:t> and </a:t>
            </a:r>
            <a:r>
              <a:rPr lang="en-US" sz="2400" dirty="0" err="1">
                <a:solidFill>
                  <a:prstClr val="black"/>
                </a:solidFill>
              </a:rPr>
              <a:t>Dietel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4/e 5/e or 6/e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/>
              <a:t>Introduction </a:t>
            </a:r>
            <a:r>
              <a:rPr lang="en-US" sz="2400" dirty="0"/>
              <a:t>to </a:t>
            </a:r>
            <a:r>
              <a:rPr lang="en-US" sz="2400" dirty="0" smtClean="0"/>
              <a:t>Computers, by Peter Norton,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Ed.</a:t>
            </a:r>
          </a:p>
          <a:p>
            <a:pPr marL="400050" lvl="1" indent="0">
              <a:buNone/>
            </a:pPr>
            <a:r>
              <a:rPr lang="en-US" sz="2000" i="1" dirty="0" smtClean="0"/>
              <a:t>Online Learning Center of Intro to Computers: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prstClr val="black"/>
                </a:solidFill>
                <a:hlinkClick r:id="rId2"/>
              </a:rPr>
              <a:t>http://highered.mcgraw-hill.com/sites/0072978902/student_view0</a:t>
            </a:r>
            <a:r>
              <a:rPr lang="en-US" sz="2000" dirty="0" smtClean="0">
                <a:solidFill>
                  <a:prstClr val="black"/>
                </a:solidFill>
                <a:hlinkClick r:id="rId2"/>
              </a:rPr>
              <a:t>/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CSC141 Introduction to Computer Programming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196214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A39-4968-4096-B38B-F42FE43DE25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1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1806</Words>
  <Application>Microsoft Office PowerPoint</Application>
  <PresentationFormat>On-screen Show (4:3)</PresentationFormat>
  <Paragraphs>374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CSC141- Introduction to Computer Programming</vt:lpstr>
      <vt:lpstr>Slide 2</vt:lpstr>
      <vt:lpstr>Slide 3</vt:lpstr>
      <vt:lpstr>Slide 4</vt:lpstr>
      <vt:lpstr>Slide 5</vt:lpstr>
      <vt:lpstr>Slide 6</vt:lpstr>
      <vt:lpstr>Slide 7</vt:lpstr>
      <vt:lpstr>Recommended books:</vt:lpstr>
      <vt:lpstr>Recommended Books:</vt:lpstr>
      <vt:lpstr>Other References :</vt:lpstr>
      <vt:lpstr>Demo Sessions</vt:lpstr>
      <vt:lpstr>Delivery:</vt:lpstr>
      <vt:lpstr>Fundamentals of Computer Concepts</vt:lpstr>
      <vt:lpstr>Computer</vt:lpstr>
      <vt:lpstr>Parts of the Computer System</vt:lpstr>
      <vt:lpstr>Parts of the Computer System</vt:lpstr>
      <vt:lpstr>HARDWARE</vt:lpstr>
      <vt:lpstr>HARDWARE :</vt:lpstr>
      <vt:lpstr>HARDWARE:  INPUT DEVICES</vt:lpstr>
      <vt:lpstr>HARDWARE:  OUTPUT DEVICES</vt:lpstr>
      <vt:lpstr>HARDWARE:  I/O DEVICES</vt:lpstr>
      <vt:lpstr> HARDWARE : CPU; Central Processing Unit </vt:lpstr>
      <vt:lpstr>HARDWARE : CPU; CONTROL UNIT</vt:lpstr>
      <vt:lpstr>HARDWARE : CPU; ALU</vt:lpstr>
      <vt:lpstr>HARDWARE:  MEMORY</vt:lpstr>
      <vt:lpstr>HARDWARE:  MEMORY</vt:lpstr>
      <vt:lpstr>HARDWARE: Memory; CPU Registers (Part of ALU)</vt:lpstr>
      <vt:lpstr>HARDWARE: STORAGE DEVICES</vt:lpstr>
      <vt:lpstr>TYPES OF SOFTWARE </vt:lpstr>
      <vt:lpstr>Utility Programs</vt:lpstr>
      <vt:lpstr>How CPU works?</vt:lpstr>
      <vt:lpstr>Machine Cycle </vt:lpstr>
      <vt:lpstr>How CPU Synchronizes? Through System Clock</vt:lpstr>
      <vt:lpstr>Types of Computers </vt:lpstr>
      <vt:lpstr>Supercomputer</vt:lpstr>
      <vt:lpstr>Mainframe</vt:lpstr>
      <vt:lpstr>Minicomputers</vt:lpstr>
      <vt:lpstr> Computers for individuals -PCs </vt:lpstr>
      <vt:lpstr> Microcontroller </vt:lpstr>
      <vt:lpstr>What is IT?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COMPUTER PROGRAMMING</dc:title>
  <dc:creator>Spartan</dc:creator>
  <cp:lastModifiedBy>NTS</cp:lastModifiedBy>
  <cp:revision>89</cp:revision>
  <dcterms:created xsi:type="dcterms:W3CDTF">2012-04-22T07:02:55Z</dcterms:created>
  <dcterms:modified xsi:type="dcterms:W3CDTF">2012-07-07T08:47:50Z</dcterms:modified>
</cp:coreProperties>
</file>